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83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68" d="100"/>
          <a:sy n="68" d="100"/>
        </p:scale>
        <p:origin x="738" y="72"/>
      </p:cViewPr>
      <p:guideLst>
        <p:guide orient="horz" pos="2183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0236E2C-7A31-4DBD-BA22-6C13837AF61B}" type="datetimeFigureOut">
              <a:rPr lang="en-US" smtClean="0"/>
              <a:t>1/28/2020</a:t>
            </a:fld>
            <a:endParaRPr lang="en-US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EDB8334-35BD-447B-A081-B7BE4432E341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46703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D25AB4C1-451C-4D81-844B-F3399A3A53C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 dello schema</a:t>
            </a:r>
            <a:endParaRPr lang="en-US"/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D89E6B26-7D28-4881-9A6B-FB812B8DE1F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  <a:endParaRPr lang="en-US"/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6A9B1EAC-CE33-4974-8CEF-E43322E7A7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31B6A1-DF8B-441C-80D5-8D066F3907BA}" type="datetime1">
              <a:rPr lang="en-US" smtClean="0"/>
              <a:t>1/28/2020</a:t>
            </a:fld>
            <a:endParaRPr lang="en-US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1E29D584-718B-4810-A32D-606E214969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7E55BEDF-ED40-41A8-87B7-DD1A2131FF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E6D68-ED45-459A-AB11-63F9345D7002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32455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93DC63F2-CC49-45F2-8AC9-5BA451B399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ED223DC4-3E8C-4BCD-94CF-EFF4782DAD4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/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BFB3CA10-DE8D-40C2-B76A-2B0A640E51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264DFB-26A9-4F67-824C-FC04BCC5D567}" type="datetime1">
              <a:rPr lang="en-US" smtClean="0"/>
              <a:t>1/28/2020</a:t>
            </a:fld>
            <a:endParaRPr lang="en-US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91AD3A18-243B-4BAA-A2DA-766D311149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66F7F403-E4D8-40CE-BCAA-C2CBF7E63F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E6D68-ED45-459A-AB11-63F9345D7002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62748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5A5ABEEF-6F3D-4D86-8785-A975CD41B9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 dello schema</a:t>
            </a:r>
            <a:endParaRPr lang="en-US"/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7A797E64-B6F8-48F9-BDFF-0410048B47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3FCF9A09-0258-4B47-90C6-707A180F53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E21071-2162-4AE3-A76B-0A714064763A}" type="datetime1">
              <a:rPr lang="en-US" smtClean="0"/>
              <a:t>1/28/2020</a:t>
            </a:fld>
            <a:endParaRPr lang="en-US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9F8677F6-0F1D-480D-A8E2-482B03E14F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8A7B6E86-12C7-4B1C-A443-CF9121511E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E6D68-ED45-459A-AB11-63F9345D7002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60053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2EBBEBC0-EE72-4341-9E5D-586CB232C0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87CCDC00-19B5-421C-AD41-A0AD65294A6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/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290C76F5-0BDB-4227-B9BB-D75FDE0C27D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/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5470235B-5F4A-4901-A0DF-5A6DBE45D9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592801-8FE8-43B6-8100-D4447A0A1350}" type="datetime1">
              <a:rPr lang="en-US" smtClean="0"/>
              <a:t>1/28/2020</a:t>
            </a:fld>
            <a:endParaRPr lang="en-US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AEB8CB88-FA6D-473A-BE63-8856D1B1EE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6AC5DF36-DEFF-497A-AFE1-328EF94742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E6D68-ED45-459A-AB11-63F9345D7002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09444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E2B42538-FD5A-42EC-AD7F-A33DB7AD26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  <a:endParaRPr lang="en-US"/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638AA859-2934-4D48-8EAF-1489249B65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9B39F8AD-1FEE-41E4-9DFA-2BD714955E0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/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68768EA7-9337-47AA-8D89-71944C2B34D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C8B1C4A7-91CF-4B23-B478-0D05D09572F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/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DFB06FD8-05E1-476F-87A7-2AC42ECE9C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832024-243C-4338-BDBC-A8D920B82AEB}" type="datetime1">
              <a:rPr lang="en-US" smtClean="0"/>
              <a:t>1/28/2020</a:t>
            </a:fld>
            <a:endParaRPr lang="en-US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01A324F6-C0D7-4AF3-AE28-118E9F77CA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20385F0D-E7BD-4AE3-AD15-8B8A3A4F5F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E6D68-ED45-459A-AB11-63F9345D7002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38250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2F58512D-DEFE-490B-962C-9E4F7771B7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/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2E3A12E6-AA26-48FB-9244-AB3AB1187A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F632D0-AD1A-4E7E-A408-C94F34A082D2}" type="datetime1">
              <a:rPr lang="en-US" smtClean="0"/>
              <a:t>1/28/2020</a:t>
            </a:fld>
            <a:endParaRPr lang="en-US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4A0E6930-80E7-42EF-9F86-251125BDDB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F578955F-DF24-460E-AF8D-3ED58366CE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E6D68-ED45-459A-AB11-63F9345D7002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94406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>
            <a:extLst>
              <a:ext uri="{FF2B5EF4-FFF2-40B4-BE49-F238E27FC236}">
                <a16:creationId xmlns:a16="http://schemas.microsoft.com/office/drawing/2014/main" id="{6A4A5D0A-14F9-45CC-8C02-6A6D19C027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5A2515-517E-4F21-A07F-7B650BC2B071}" type="datetime1">
              <a:rPr lang="en-US" smtClean="0"/>
              <a:t>1/28/2020</a:t>
            </a:fld>
            <a:endParaRPr lang="en-US"/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8694D99B-162C-46A5-A92D-915B8B5FB1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4D7C7E16-B99D-4768-8D18-CF49D7C1AE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E6D68-ED45-459A-AB11-63F9345D7002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09972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07BD2149-61EF-441D-852C-7050546C0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  <a:endParaRPr lang="en-US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FF3C9981-C8DE-4543-8604-5EE6C47168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04DA644A-066F-4163-85EE-F206A1D9209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09662B78-005D-47D0-9A8F-04F669CD0B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92BB4D-1CE3-4872-BF40-C7B10C076D86}" type="datetime1">
              <a:rPr lang="en-US" smtClean="0"/>
              <a:t>1/28/2020</a:t>
            </a:fld>
            <a:endParaRPr lang="en-US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25FE75CD-9AC8-4D35-8668-BA0887CC9C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A9D680B0-1173-4CFA-8A55-D71774EDF7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E6D68-ED45-459A-AB11-63F9345D7002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32915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DABF2AC-8196-4E51-8E58-68812C3707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  <a:endParaRPr lang="en-US"/>
          </a:p>
        </p:txBody>
      </p:sp>
      <p:sp>
        <p:nvSpPr>
          <p:cNvPr id="3" name="Segnaposto immagine 2">
            <a:extLst>
              <a:ext uri="{FF2B5EF4-FFF2-40B4-BE49-F238E27FC236}">
                <a16:creationId xmlns:a16="http://schemas.microsoft.com/office/drawing/2014/main" id="{8074FF2B-3E28-4DDE-9216-F8164D1C1B3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E449AF6A-B238-46C2-BEFD-72DF692CDD1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718D3AF6-3F12-4A0F-821C-DCD9C93E6A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EA5A00-72B1-470D-9C66-08504B33DF43}" type="datetime1">
              <a:rPr lang="en-US" smtClean="0"/>
              <a:t>1/28/2020</a:t>
            </a:fld>
            <a:endParaRPr lang="en-US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3639E59C-35B6-4796-AD4A-6B929AEF23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C5EDAD6C-8BA5-481E-945C-1B8F3A9A0F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E6D68-ED45-459A-AB11-63F9345D7002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46194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DAFC1525-E206-44A6-8562-3CA94E13D8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/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FF485343-C677-4BB5-9036-5BAEAC2245C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/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ECFD98EF-7E49-47A8-A372-1B9EC5B687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E43988-00CC-4D3F-A342-C042B6433081}" type="datetime1">
              <a:rPr lang="en-US" smtClean="0"/>
              <a:t>1/28/2020</a:t>
            </a:fld>
            <a:endParaRPr lang="en-US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D2B7AD60-DFE2-4AB5-A425-A27CAF5977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1EB310E7-BF38-450A-84CD-934810DDC8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E6D68-ED45-459A-AB11-63F9345D7002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02836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>
            <a:extLst>
              <a:ext uri="{FF2B5EF4-FFF2-40B4-BE49-F238E27FC236}">
                <a16:creationId xmlns:a16="http://schemas.microsoft.com/office/drawing/2014/main" id="{6FD090C7-B7E3-497F-A664-F49C1154E97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  <a:endParaRPr lang="en-US"/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BF236EFE-6F53-4478-A347-5A66BCD96EB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/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1108B947-C895-4F89-A2A5-877D6EA16A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03AF6D-6F99-4EF6-B65F-70B7D66BD044}" type="datetime1">
              <a:rPr lang="en-US" smtClean="0"/>
              <a:t>1/28/2020</a:t>
            </a:fld>
            <a:endParaRPr lang="en-US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AF90BA6C-2479-489E-9E24-20859D0D06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AE6A9269-BE6D-497D-ACE4-A74FE19A84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E6D68-ED45-459A-AB11-63F9345D7002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20626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>
            <a:extLst>
              <a:ext uri="{FF2B5EF4-FFF2-40B4-BE49-F238E27FC236}">
                <a16:creationId xmlns:a16="http://schemas.microsoft.com/office/drawing/2014/main" id="{ED3353A4-683E-43D0-B7F1-2ED7EB8621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  <a:endParaRPr lang="en-US"/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8255B43F-4294-4FAF-8223-25E86033EE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/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4A8994F7-B93F-4295-8E8E-BD1470EA2F8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8EB10F-638E-4DEC-BCC9-F7BF85D021D0}" type="datetime1">
              <a:rPr lang="en-US" smtClean="0"/>
              <a:t>1/28/2020</a:t>
            </a:fld>
            <a:endParaRPr lang="en-US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D5C6BA8B-1EF2-4D22-A2DD-FACDDF50F8C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78594FBF-94AF-4ABA-BF85-38B43C629B6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3E6D68-ED45-459A-AB11-63F9345D7002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8863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olo 3">
            <a:extLst>
              <a:ext uri="{FF2B5EF4-FFF2-40B4-BE49-F238E27FC236}">
                <a16:creationId xmlns:a16="http://schemas.microsoft.com/office/drawing/2014/main" id="{E4148C90-730A-4F99-86AE-568548DB28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4710" y="1329070"/>
            <a:ext cx="10515600" cy="2852737"/>
          </a:xfrm>
          <a:ln>
            <a:solidFill>
              <a:schemeClr val="tx1">
                <a:lumMod val="85000"/>
                <a:lumOff val="15000"/>
              </a:schemeClr>
            </a:solidFill>
          </a:ln>
        </p:spPr>
        <p:txBody>
          <a:bodyPr/>
          <a:lstStyle/>
          <a:p>
            <a:pPr algn="ctr"/>
            <a:r>
              <a:rPr lang="it-IT" dirty="0"/>
              <a:t>PREDICTING </a:t>
            </a:r>
            <a:br>
              <a:rPr lang="it-IT" dirty="0"/>
            </a:br>
            <a:r>
              <a:rPr lang="it-IT" dirty="0"/>
              <a:t>ZILLOW’S ZESTIMATE </a:t>
            </a:r>
            <a:br>
              <a:rPr lang="it-IT" dirty="0"/>
            </a:br>
            <a:r>
              <a:rPr lang="it-IT" dirty="0"/>
              <a:t>ACCURACY</a:t>
            </a:r>
            <a:endParaRPr lang="en-US" dirty="0"/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EA3FBD88-BACA-4F50-8BF2-CDAC5EDAFE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834729"/>
            <a:ext cx="10515600" cy="804172"/>
          </a:xfrm>
          <a:ln>
            <a:solidFill>
              <a:schemeClr val="tx1"/>
            </a:solidFill>
            <a:prstDash val="dash"/>
          </a:ln>
        </p:spPr>
        <p:txBody>
          <a:bodyPr/>
          <a:lstStyle/>
          <a:p>
            <a:pPr algn="ctr"/>
            <a:r>
              <a:rPr lang="it-IT" dirty="0"/>
              <a:t>GOTTA CAMILLA – IERARDI ANDREA – KASENOV ULAN – LAZZARA FRANCESCO – LENI THOMAS – LEPEK ALEKSANDRA  </a:t>
            </a:r>
            <a:endParaRPr lang="en-US" dirty="0"/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3BBD7A18-9518-4B8B-9918-7ABC92BC2145}"/>
              </a:ext>
            </a:extLst>
          </p:cNvPr>
          <p:cNvSpPr txBox="1"/>
          <p:nvPr/>
        </p:nvSpPr>
        <p:spPr>
          <a:xfrm>
            <a:off x="4865383" y="4109806"/>
            <a:ext cx="2464905" cy="461665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it-IT" sz="2400" dirty="0">
                <a:solidFill>
                  <a:schemeClr val="bg1"/>
                </a:solidFill>
              </a:rPr>
              <a:t>GROUP #4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4B814850-7D6F-42D2-931C-4CFB5E6206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E6D68-ED45-459A-AB11-63F9345D7002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68112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>
            <a:extLst>
              <a:ext uri="{FF2B5EF4-FFF2-40B4-BE49-F238E27FC236}">
                <a16:creationId xmlns:a16="http://schemas.microsoft.com/office/drawing/2014/main" id="{D67E4AC6-6D0D-477D-B3E6-84DC0875C6D6}"/>
              </a:ext>
            </a:extLst>
          </p:cNvPr>
          <p:cNvSpPr txBox="1"/>
          <p:nvPr/>
        </p:nvSpPr>
        <p:spPr>
          <a:xfrm>
            <a:off x="3938954" y="872199"/>
            <a:ext cx="43469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800" b="1" dirty="0"/>
              <a:t>PROJECT GOAL</a:t>
            </a:r>
            <a:endParaRPr lang="en-US" sz="2800" b="1" dirty="0"/>
          </a:p>
        </p:txBody>
      </p:sp>
      <p:sp>
        <p:nvSpPr>
          <p:cNvPr id="3" name="Segnaposto numero diapositiva 2">
            <a:extLst>
              <a:ext uri="{FF2B5EF4-FFF2-40B4-BE49-F238E27FC236}">
                <a16:creationId xmlns:a16="http://schemas.microsoft.com/office/drawing/2014/main" id="{3DB75575-CBDA-49F4-8A58-12FEA54DBC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E6D68-ED45-459A-AB11-63F9345D7002}" type="slidenum">
              <a:rPr lang="en-US" smtClean="0"/>
              <a:t>2</a:t>
            </a:fld>
            <a:endParaRPr lang="en-US"/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02B0AA85-95B3-46A0-B558-B8E49A983CDF}"/>
              </a:ext>
            </a:extLst>
          </p:cNvPr>
          <p:cNvSpPr txBox="1"/>
          <p:nvPr/>
        </p:nvSpPr>
        <p:spPr>
          <a:xfrm>
            <a:off x="2489982" y="1772531"/>
            <a:ext cx="721672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400" dirty="0"/>
              <a:t>The </a:t>
            </a:r>
            <a:r>
              <a:rPr lang="it-IT" sz="2400" dirty="0" err="1"/>
              <a:t>objective</a:t>
            </a:r>
            <a:r>
              <a:rPr lang="it-IT" sz="2400" dirty="0"/>
              <a:t> of the project </a:t>
            </a:r>
            <a:r>
              <a:rPr lang="it-IT" sz="2400" dirty="0" err="1"/>
              <a:t>is</a:t>
            </a:r>
            <a:r>
              <a:rPr lang="it-IT" sz="2400" dirty="0"/>
              <a:t> to </a:t>
            </a:r>
            <a:r>
              <a:rPr lang="it-IT" sz="2400" dirty="0" err="1"/>
              <a:t>verify</a:t>
            </a:r>
            <a:r>
              <a:rPr lang="it-IT" sz="2400" dirty="0"/>
              <a:t> the </a:t>
            </a:r>
            <a:r>
              <a:rPr lang="it-IT" sz="2400" dirty="0" err="1"/>
              <a:t>accuracy</a:t>
            </a:r>
            <a:r>
              <a:rPr lang="it-IT" sz="2400" dirty="0"/>
              <a:t> of the </a:t>
            </a:r>
            <a:r>
              <a:rPr lang="it-IT" sz="2400" dirty="0" err="1"/>
              <a:t>estimation</a:t>
            </a:r>
            <a:r>
              <a:rPr lang="it-IT" sz="2400" dirty="0"/>
              <a:t> in the report; </a:t>
            </a:r>
            <a:r>
              <a:rPr lang="it-IT" sz="2400" dirty="0" err="1"/>
              <a:t>moreover</a:t>
            </a:r>
            <a:r>
              <a:rPr lang="it-IT" sz="2400" dirty="0"/>
              <a:t> </a:t>
            </a:r>
            <a:r>
              <a:rPr lang="it-IT" sz="2400" dirty="0" err="1"/>
              <a:t>here</a:t>
            </a:r>
            <a:r>
              <a:rPr lang="it-IT" sz="2400" dirty="0"/>
              <a:t> </a:t>
            </a:r>
            <a:r>
              <a:rPr lang="it-IT" sz="2400" dirty="0" err="1"/>
              <a:t>there</a:t>
            </a:r>
            <a:r>
              <a:rPr lang="it-IT" sz="2400" dirty="0"/>
              <a:t> </a:t>
            </a:r>
            <a:r>
              <a:rPr lang="it-IT" sz="2400" dirty="0" err="1"/>
              <a:t>is</a:t>
            </a:r>
            <a:r>
              <a:rPr lang="it-IT" sz="2400" dirty="0"/>
              <a:t> a focus on the 8 information </a:t>
            </a:r>
            <a:r>
              <a:rPr lang="it-IT" sz="2400" dirty="0" err="1"/>
              <a:t>quality</a:t>
            </a:r>
            <a:r>
              <a:rPr lang="it-IT" sz="2400" dirty="0"/>
              <a:t> </a:t>
            </a:r>
            <a:r>
              <a:rPr lang="it-IT" sz="2400" dirty="0" err="1"/>
              <a:t>dimensions</a:t>
            </a:r>
            <a:r>
              <a:rPr lang="it-IT" sz="2400" dirty="0"/>
              <a:t> </a:t>
            </a:r>
            <a:r>
              <a:rPr lang="it-IT" sz="2400" dirty="0" err="1"/>
              <a:t>method</a:t>
            </a:r>
            <a:endParaRPr lang="en-US" sz="2400" dirty="0"/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098FDAD2-9552-4451-9890-E2946AAC475F}"/>
              </a:ext>
            </a:extLst>
          </p:cNvPr>
          <p:cNvSpPr txBox="1"/>
          <p:nvPr/>
        </p:nvSpPr>
        <p:spPr>
          <a:xfrm>
            <a:off x="3615397" y="3418451"/>
            <a:ext cx="499520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dirty="0">
                <a:solidFill>
                  <a:schemeClr val="bg1">
                    <a:lumMod val="65000"/>
                  </a:schemeClr>
                </a:solidFill>
              </a:rPr>
              <a:t>To </a:t>
            </a:r>
            <a:r>
              <a:rPr lang="it-IT" dirty="0" err="1">
                <a:solidFill>
                  <a:schemeClr val="bg1">
                    <a:lumMod val="65000"/>
                  </a:schemeClr>
                </a:solidFill>
              </a:rPr>
              <a:t>reach</a:t>
            </a:r>
            <a:r>
              <a:rPr lang="it-IT" dirty="0">
                <a:solidFill>
                  <a:schemeClr val="bg1">
                    <a:lumMod val="65000"/>
                  </a:schemeClr>
                </a:solidFill>
              </a:rPr>
              <a:t> the target, </a:t>
            </a:r>
            <a:r>
              <a:rPr lang="it-IT" dirty="0" err="1">
                <a:solidFill>
                  <a:schemeClr val="bg1">
                    <a:lumMod val="65000"/>
                  </a:schemeClr>
                </a:solidFill>
              </a:rPr>
              <a:t>we</a:t>
            </a:r>
            <a:r>
              <a:rPr lang="it-IT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it-IT" dirty="0" err="1">
                <a:solidFill>
                  <a:schemeClr val="bg1">
                    <a:lumMod val="65000"/>
                  </a:schemeClr>
                </a:solidFill>
              </a:rPr>
              <a:t>analyze</a:t>
            </a:r>
            <a:r>
              <a:rPr lang="it-IT" dirty="0">
                <a:solidFill>
                  <a:schemeClr val="bg1">
                    <a:lumMod val="65000"/>
                  </a:schemeClr>
                </a:solidFill>
              </a:rPr>
              <a:t> the information </a:t>
            </a:r>
            <a:r>
              <a:rPr lang="it-IT" dirty="0" err="1">
                <a:solidFill>
                  <a:schemeClr val="bg1">
                    <a:lumMod val="65000"/>
                  </a:schemeClr>
                </a:solidFill>
              </a:rPr>
              <a:t>quality</a:t>
            </a:r>
            <a:r>
              <a:rPr lang="it-IT" dirty="0">
                <a:solidFill>
                  <a:schemeClr val="bg1">
                    <a:lumMod val="65000"/>
                  </a:schemeClr>
                </a:solidFill>
              </a:rPr>
              <a:t>, IQ, </a:t>
            </a:r>
            <a:r>
              <a:rPr lang="it-IT" dirty="0" err="1">
                <a:solidFill>
                  <a:schemeClr val="bg1">
                    <a:lumMod val="65000"/>
                  </a:schemeClr>
                </a:solidFill>
              </a:rPr>
              <a:t>through</a:t>
            </a:r>
            <a:r>
              <a:rPr lang="it-IT" dirty="0">
                <a:solidFill>
                  <a:schemeClr val="bg1">
                    <a:lumMod val="65000"/>
                  </a:schemeClr>
                </a:solidFill>
              </a:rPr>
              <a:t> the JMP add-in</a:t>
            </a:r>
            <a:endParaRPr lang="en-US" dirty="0">
              <a:solidFill>
                <a:schemeClr val="bg1">
                  <a:lumMod val="6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873115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B59A599-32B3-4326-BACB-9BB286CA23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it-IT" dirty="0"/>
              <a:t>1- Data Evaluation and </a:t>
            </a:r>
            <a:r>
              <a:rPr lang="it-IT" dirty="0" err="1"/>
              <a:t>Potential</a:t>
            </a:r>
            <a:r>
              <a:rPr lang="it-IT" dirty="0"/>
              <a:t> Analysis</a:t>
            </a:r>
            <a:br>
              <a:rPr lang="it-IT" dirty="0"/>
            </a:br>
            <a:r>
              <a:rPr lang="it-IT" dirty="0"/>
              <a:t>8 Information Quality </a:t>
            </a:r>
            <a:r>
              <a:rPr lang="it-IT" dirty="0" err="1"/>
              <a:t>Dimensions</a:t>
            </a:r>
            <a:endParaRPr lang="en-US" dirty="0"/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C1905B3F-F6B3-4917-94A4-7993A4B802A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ln>
            <a:solidFill>
              <a:schemeClr val="tx1"/>
            </a:solidFill>
          </a:ln>
        </p:spPr>
        <p:txBody>
          <a:bodyPr/>
          <a:lstStyle/>
          <a:p>
            <a:r>
              <a:rPr lang="it-IT" dirty="0"/>
              <a:t>1) DATA RESOLUTION</a:t>
            </a:r>
            <a:endParaRPr lang="en-US" dirty="0"/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AE08BF50-A84C-4F39-BE4E-8BBA02B1367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ln>
            <a:solidFill>
              <a:schemeClr val="tx1"/>
            </a:solidFill>
            <a:prstDash val="dashDot"/>
          </a:ln>
        </p:spPr>
        <p:txBody>
          <a:bodyPr/>
          <a:lstStyle/>
          <a:p>
            <a:pPr>
              <a:buFont typeface="Wingdings" panose="05000000000000000000" pitchFamily="2" charset="2"/>
              <a:buChar char="Ø"/>
            </a:pPr>
            <a:r>
              <a:rPr lang="it-IT" dirty="0"/>
              <a:t>40% of data points </a:t>
            </a:r>
            <a:r>
              <a:rPr lang="it-IT" dirty="0" err="1"/>
              <a:t>were</a:t>
            </a:r>
            <a:r>
              <a:rPr lang="it-IT" dirty="0"/>
              <a:t> </a:t>
            </a:r>
            <a:r>
              <a:rPr lang="it-IT" dirty="0" err="1"/>
              <a:t>removed</a:t>
            </a:r>
            <a:r>
              <a:rPr lang="it-IT" dirty="0"/>
              <a:t> due to </a:t>
            </a:r>
            <a:r>
              <a:rPr lang="it-IT" dirty="0" err="1"/>
              <a:t>missing</a:t>
            </a:r>
            <a:r>
              <a:rPr lang="it-IT" dirty="0"/>
              <a:t> information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/>
              <a:t>Only 1,4 K valid points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/>
              <a:t>Only one state </a:t>
            </a:r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34BD30A6-AA81-41A6-8AA3-31F32AA2F08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ln>
            <a:solidFill>
              <a:schemeClr val="tx1"/>
            </a:solidFill>
          </a:ln>
        </p:spPr>
        <p:txBody>
          <a:bodyPr/>
          <a:lstStyle/>
          <a:p>
            <a:r>
              <a:rPr lang="it-IT" dirty="0"/>
              <a:t>2) DATA STRUCTURE</a:t>
            </a:r>
            <a:endParaRPr lang="en-US" dirty="0"/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D7A855FF-C3D9-4E75-977C-861CE04ED4D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ln>
            <a:solidFill>
              <a:schemeClr val="tx1"/>
            </a:solidFill>
            <a:prstDash val="dash"/>
          </a:ln>
        </p:spPr>
        <p:txBody>
          <a:bodyPr/>
          <a:lstStyle/>
          <a:p>
            <a:pPr>
              <a:buFont typeface="Wingdings" panose="05000000000000000000" pitchFamily="2" charset="2"/>
              <a:buChar char="Ø"/>
            </a:pPr>
            <a:r>
              <a:rPr lang="it-IT" dirty="0"/>
              <a:t>Multiple sources </a:t>
            </a:r>
            <a:r>
              <a:rPr lang="it-IT" dirty="0" err="1"/>
              <a:t>used</a:t>
            </a:r>
            <a:r>
              <a:rPr lang="it-IT" dirty="0"/>
              <a:t> - </a:t>
            </a:r>
            <a:r>
              <a:rPr lang="it-IT" dirty="0" err="1"/>
              <a:t>besides</a:t>
            </a:r>
            <a:r>
              <a:rPr lang="it-IT" dirty="0"/>
              <a:t> standard </a:t>
            </a:r>
            <a:r>
              <a:rPr lang="it-IT" dirty="0" err="1"/>
              <a:t>sq</a:t>
            </a:r>
            <a:r>
              <a:rPr lang="it-IT" dirty="0"/>
              <a:t> </a:t>
            </a:r>
            <a:r>
              <a:rPr lang="it-IT" dirty="0" err="1"/>
              <a:t>meteres</a:t>
            </a:r>
            <a:r>
              <a:rPr lang="it-IT" dirty="0"/>
              <a:t> </a:t>
            </a:r>
            <a:r>
              <a:rPr lang="it-IT" dirty="0" err="1"/>
              <a:t>also</a:t>
            </a:r>
            <a:r>
              <a:rPr lang="it-IT" dirty="0"/>
              <a:t> school rankings, </a:t>
            </a:r>
            <a:r>
              <a:rPr lang="it-IT" dirty="0" err="1"/>
              <a:t>proximity</a:t>
            </a:r>
            <a:r>
              <a:rPr lang="it-IT" dirty="0"/>
              <a:t> of metro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it-IT" dirty="0"/>
              <a:t>  Data </a:t>
            </a:r>
            <a:r>
              <a:rPr lang="it-IT" dirty="0" err="1"/>
              <a:t>structure</a:t>
            </a:r>
            <a:r>
              <a:rPr lang="it-IT" dirty="0"/>
              <a:t> </a:t>
            </a:r>
            <a:r>
              <a:rPr lang="it-IT" dirty="0" err="1"/>
              <a:t>is</a:t>
            </a:r>
            <a:r>
              <a:rPr lang="it-IT" dirty="0"/>
              <a:t> </a:t>
            </a:r>
            <a:r>
              <a:rPr lang="it-IT" dirty="0" err="1"/>
              <a:t>satisfaying</a:t>
            </a:r>
            <a:r>
              <a:rPr lang="it-IT" dirty="0"/>
              <a:t>, </a:t>
            </a:r>
            <a:r>
              <a:rPr lang="it-IT" dirty="0" err="1"/>
              <a:t>it</a:t>
            </a:r>
            <a:r>
              <a:rPr lang="it-IT" dirty="0"/>
              <a:t> </a:t>
            </a:r>
            <a:r>
              <a:rPr lang="it-IT" dirty="0" err="1"/>
              <a:t>is</a:t>
            </a:r>
            <a:r>
              <a:rPr lang="it-IT" dirty="0"/>
              <a:t> </a:t>
            </a:r>
            <a:r>
              <a:rPr lang="it-IT" dirty="0" err="1"/>
              <a:t>hetergoneous</a:t>
            </a:r>
            <a:r>
              <a:rPr lang="it-IT" dirty="0"/>
              <a:t> </a:t>
            </a:r>
            <a:endParaRPr lang="en-US" dirty="0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B9C31DE4-B054-48B7-93B0-0022E9AFC9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E6D68-ED45-459A-AB11-63F9345D7002}" type="slidenum">
              <a:rPr lang="en-US" smtClean="0"/>
              <a:t>3</a:t>
            </a:fld>
            <a:endParaRPr lang="en-US"/>
          </a:p>
        </p:txBody>
      </p:sp>
      <p:sp>
        <p:nvSpPr>
          <p:cNvPr id="8" name="Ovale 7">
            <a:extLst>
              <a:ext uri="{FF2B5EF4-FFF2-40B4-BE49-F238E27FC236}">
                <a16:creationId xmlns:a16="http://schemas.microsoft.com/office/drawing/2014/main" id="{0A5B93F0-E126-4EB1-95D6-3535F4B2A98D}"/>
              </a:ext>
            </a:extLst>
          </p:cNvPr>
          <p:cNvSpPr/>
          <p:nvPr/>
        </p:nvSpPr>
        <p:spPr>
          <a:xfrm>
            <a:off x="3910819" y="4768949"/>
            <a:ext cx="2053883" cy="1392702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6600" dirty="0"/>
              <a:t>2-3</a:t>
            </a:r>
            <a:endParaRPr lang="en-US" sz="6600" dirty="0"/>
          </a:p>
        </p:txBody>
      </p:sp>
      <p:sp>
        <p:nvSpPr>
          <p:cNvPr id="9" name="Ovale 8">
            <a:extLst>
              <a:ext uri="{FF2B5EF4-FFF2-40B4-BE49-F238E27FC236}">
                <a16:creationId xmlns:a16="http://schemas.microsoft.com/office/drawing/2014/main" id="{C6C4F2A1-62BF-4179-AC6D-4FC7EC00EEED}"/>
              </a:ext>
            </a:extLst>
          </p:cNvPr>
          <p:cNvSpPr/>
          <p:nvPr/>
        </p:nvSpPr>
        <p:spPr>
          <a:xfrm>
            <a:off x="9268267" y="4766604"/>
            <a:ext cx="2053883" cy="1392702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7200" dirty="0"/>
              <a:t>3-4</a:t>
            </a:r>
            <a:endParaRPr lang="en-US" sz="7200" dirty="0"/>
          </a:p>
        </p:txBody>
      </p:sp>
    </p:spTree>
    <p:extLst>
      <p:ext uri="{BB962C8B-B14F-4D97-AF65-F5344CB8AC3E}">
        <p14:creationId xmlns:p14="http://schemas.microsoft.com/office/powerpoint/2010/main" val="12344370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B59A599-32B3-4326-BACB-9BB286CA23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it-IT" dirty="0"/>
              <a:t>2- Data Evaluation and </a:t>
            </a:r>
            <a:r>
              <a:rPr lang="it-IT" dirty="0" err="1"/>
              <a:t>Potential</a:t>
            </a:r>
            <a:r>
              <a:rPr lang="it-IT" dirty="0"/>
              <a:t> Analysis</a:t>
            </a:r>
            <a:br>
              <a:rPr lang="it-IT" dirty="0"/>
            </a:br>
            <a:r>
              <a:rPr lang="it-IT" dirty="0"/>
              <a:t>8 Information Quality </a:t>
            </a:r>
            <a:r>
              <a:rPr lang="it-IT" dirty="0" err="1"/>
              <a:t>Dimensions</a:t>
            </a:r>
            <a:endParaRPr lang="en-US" dirty="0"/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C1905B3F-F6B3-4917-94A4-7993A4B802A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ln>
            <a:solidFill>
              <a:schemeClr val="tx1"/>
            </a:solidFill>
          </a:ln>
        </p:spPr>
        <p:txBody>
          <a:bodyPr/>
          <a:lstStyle/>
          <a:p>
            <a:r>
              <a:rPr lang="it-IT" dirty="0"/>
              <a:t>3) DATA INTEGRATION</a:t>
            </a:r>
            <a:endParaRPr lang="en-US" dirty="0"/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AE08BF50-A84C-4F39-BE4E-8BBA02B1367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ln>
            <a:solidFill>
              <a:schemeClr val="tx1"/>
            </a:solidFill>
            <a:prstDash val="dash"/>
          </a:ln>
        </p:spPr>
        <p:txBody>
          <a:bodyPr/>
          <a:lstStyle/>
          <a:p>
            <a:pPr>
              <a:buFont typeface="Wingdings" panose="05000000000000000000" pitchFamily="2" charset="2"/>
              <a:buChar char="Ø"/>
            </a:pPr>
            <a:r>
              <a:rPr lang="it-IT" dirty="0"/>
              <a:t>Data </a:t>
            </a:r>
            <a:r>
              <a:rPr lang="it-IT" dirty="0" err="1"/>
              <a:t>between</a:t>
            </a:r>
            <a:r>
              <a:rPr lang="it-IT" dirty="0"/>
              <a:t> multiple sources </a:t>
            </a:r>
            <a:r>
              <a:rPr lang="it-IT" dirty="0" err="1"/>
              <a:t>used</a:t>
            </a:r>
            <a:r>
              <a:rPr lang="it-IT" dirty="0"/>
              <a:t> a location </a:t>
            </a:r>
            <a:r>
              <a:rPr lang="it-IT" dirty="0" err="1"/>
              <a:t>as</a:t>
            </a:r>
            <a:r>
              <a:rPr lang="it-IT" dirty="0"/>
              <a:t> </a:t>
            </a:r>
            <a:r>
              <a:rPr lang="it-IT" dirty="0" err="1"/>
              <a:t>primary</a:t>
            </a:r>
            <a:r>
              <a:rPr lang="it-IT" dirty="0"/>
              <a:t> key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it-IT" dirty="0" err="1"/>
              <a:t>There</a:t>
            </a:r>
            <a:r>
              <a:rPr lang="it-IT" dirty="0"/>
              <a:t> are no privacy </a:t>
            </a:r>
            <a:r>
              <a:rPr lang="it-IT" dirty="0" err="1"/>
              <a:t>concerns</a:t>
            </a:r>
            <a:r>
              <a:rPr lang="it-IT" dirty="0"/>
              <a:t> </a:t>
            </a:r>
            <a:r>
              <a:rPr lang="it-IT" dirty="0" err="1"/>
              <a:t>as</a:t>
            </a:r>
            <a:r>
              <a:rPr lang="it-IT" dirty="0"/>
              <a:t> the data </a:t>
            </a:r>
            <a:r>
              <a:rPr lang="it-IT" dirty="0" err="1"/>
              <a:t>is</a:t>
            </a:r>
            <a:r>
              <a:rPr lang="it-IT" dirty="0"/>
              <a:t> public or home </a:t>
            </a:r>
            <a:r>
              <a:rPr lang="it-IT" dirty="0" err="1"/>
              <a:t>owners</a:t>
            </a:r>
            <a:r>
              <a:rPr lang="it-IT" dirty="0"/>
              <a:t> </a:t>
            </a:r>
            <a:r>
              <a:rPr lang="it-IT" dirty="0" err="1"/>
              <a:t>accepted</a:t>
            </a:r>
            <a:r>
              <a:rPr lang="it-IT" dirty="0"/>
              <a:t> to </a:t>
            </a:r>
            <a:r>
              <a:rPr lang="it-IT" dirty="0" err="1"/>
              <a:t>publish</a:t>
            </a:r>
            <a:r>
              <a:rPr lang="it-IT" dirty="0"/>
              <a:t> </a:t>
            </a:r>
            <a:r>
              <a:rPr lang="it-IT" dirty="0" err="1"/>
              <a:t>it</a:t>
            </a:r>
            <a:endParaRPr lang="en-US" dirty="0"/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34BD30A6-AA81-41A6-8AA3-31F32AA2F08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ln>
            <a:solidFill>
              <a:schemeClr val="tx1"/>
            </a:solidFill>
          </a:ln>
        </p:spPr>
        <p:txBody>
          <a:bodyPr/>
          <a:lstStyle/>
          <a:p>
            <a:r>
              <a:rPr lang="it-IT" dirty="0"/>
              <a:t>4) TEMPORAL RELEVANCE</a:t>
            </a:r>
            <a:endParaRPr lang="en-US" dirty="0"/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D7A855FF-C3D9-4E75-977C-861CE04ED4D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ln>
            <a:solidFill>
              <a:schemeClr val="tx1"/>
            </a:solidFill>
            <a:prstDash val="dash"/>
          </a:ln>
        </p:spPr>
        <p:txBody>
          <a:bodyPr/>
          <a:lstStyle/>
          <a:p>
            <a:pPr>
              <a:buFont typeface="Wingdings" panose="05000000000000000000" pitchFamily="2" charset="2"/>
              <a:buChar char="Ø"/>
            </a:pPr>
            <a:r>
              <a:rPr lang="it-IT" dirty="0"/>
              <a:t>The time </a:t>
            </a:r>
            <a:r>
              <a:rPr lang="it-IT" dirty="0" err="1"/>
              <a:t>span</a:t>
            </a:r>
            <a:r>
              <a:rPr lang="it-IT" dirty="0"/>
              <a:t> </a:t>
            </a:r>
            <a:r>
              <a:rPr lang="it-IT" dirty="0" err="1"/>
              <a:t>is</a:t>
            </a:r>
            <a:r>
              <a:rPr lang="it-IT" dirty="0"/>
              <a:t> </a:t>
            </a:r>
            <a:r>
              <a:rPr lang="it-IT" dirty="0" err="1"/>
              <a:t>only</a:t>
            </a:r>
            <a:r>
              <a:rPr lang="it-IT" dirty="0"/>
              <a:t> 3 </a:t>
            </a:r>
            <a:r>
              <a:rPr lang="it-IT" dirty="0" err="1"/>
              <a:t>years</a:t>
            </a:r>
            <a:r>
              <a:rPr lang="it-IT" dirty="0"/>
              <a:t> and due to high </a:t>
            </a:r>
            <a:r>
              <a:rPr lang="it-IT" dirty="0" err="1"/>
              <a:t>variation</a:t>
            </a:r>
            <a:r>
              <a:rPr lang="it-IT" dirty="0"/>
              <a:t> of the house prices over time the model </a:t>
            </a:r>
            <a:r>
              <a:rPr lang="it-IT" dirty="0" err="1"/>
              <a:t>could</a:t>
            </a:r>
            <a:r>
              <a:rPr lang="it-IT" dirty="0"/>
              <a:t> be </a:t>
            </a:r>
            <a:r>
              <a:rPr lang="it-IT" dirty="0" err="1"/>
              <a:t>easily</a:t>
            </a:r>
            <a:r>
              <a:rPr lang="it-IT" dirty="0"/>
              <a:t> </a:t>
            </a:r>
            <a:r>
              <a:rPr lang="it-IT" dirty="0" err="1"/>
              <a:t>outdated</a:t>
            </a:r>
            <a:endParaRPr lang="it-IT" dirty="0"/>
          </a:p>
          <a:p>
            <a:pPr>
              <a:buFont typeface="Wingdings" panose="05000000000000000000" pitchFamily="2" charset="2"/>
              <a:buChar char="Ø"/>
            </a:pPr>
            <a:r>
              <a:rPr lang="it-IT" dirty="0"/>
              <a:t>The data </a:t>
            </a:r>
            <a:r>
              <a:rPr lang="it-IT" dirty="0" err="1"/>
              <a:t>needs</a:t>
            </a:r>
            <a:r>
              <a:rPr lang="it-IT" dirty="0"/>
              <a:t> to be </a:t>
            </a:r>
            <a:r>
              <a:rPr lang="it-IT" dirty="0" err="1"/>
              <a:t>refresh</a:t>
            </a:r>
            <a:r>
              <a:rPr lang="it-IT" dirty="0"/>
              <a:t> </a:t>
            </a:r>
            <a:r>
              <a:rPr lang="it-IT" dirty="0" err="1"/>
              <a:t>periodically</a:t>
            </a:r>
            <a:endParaRPr lang="en-US" dirty="0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B9C31DE4-B054-48B7-93B0-0022E9AFC9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E6D68-ED45-459A-AB11-63F9345D7002}" type="slidenum">
              <a:rPr lang="en-US" smtClean="0"/>
              <a:t>4</a:t>
            </a:fld>
            <a:endParaRPr lang="en-US"/>
          </a:p>
        </p:txBody>
      </p:sp>
      <p:sp>
        <p:nvSpPr>
          <p:cNvPr id="8" name="Ovale 7">
            <a:extLst>
              <a:ext uri="{FF2B5EF4-FFF2-40B4-BE49-F238E27FC236}">
                <a16:creationId xmlns:a16="http://schemas.microsoft.com/office/drawing/2014/main" id="{A0427909-D319-4764-93C7-2246059C5804}"/>
              </a:ext>
            </a:extLst>
          </p:cNvPr>
          <p:cNvSpPr/>
          <p:nvPr/>
        </p:nvSpPr>
        <p:spPr>
          <a:xfrm>
            <a:off x="3910819" y="4768949"/>
            <a:ext cx="2053883" cy="1392702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8800" dirty="0"/>
              <a:t>4</a:t>
            </a:r>
            <a:endParaRPr lang="en-US" sz="8800" dirty="0"/>
          </a:p>
        </p:txBody>
      </p:sp>
      <p:sp>
        <p:nvSpPr>
          <p:cNvPr id="9" name="Ovale 8">
            <a:extLst>
              <a:ext uri="{FF2B5EF4-FFF2-40B4-BE49-F238E27FC236}">
                <a16:creationId xmlns:a16="http://schemas.microsoft.com/office/drawing/2014/main" id="{880A438F-B154-4218-BFE1-E2DC89DB3A6F}"/>
              </a:ext>
            </a:extLst>
          </p:cNvPr>
          <p:cNvSpPr/>
          <p:nvPr/>
        </p:nvSpPr>
        <p:spPr>
          <a:xfrm>
            <a:off x="9270610" y="4768949"/>
            <a:ext cx="2053883" cy="1392702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7200" dirty="0"/>
              <a:t>3-4</a:t>
            </a:r>
            <a:endParaRPr lang="en-US" sz="8800" dirty="0"/>
          </a:p>
        </p:txBody>
      </p:sp>
    </p:spTree>
    <p:extLst>
      <p:ext uri="{BB962C8B-B14F-4D97-AF65-F5344CB8AC3E}">
        <p14:creationId xmlns:p14="http://schemas.microsoft.com/office/powerpoint/2010/main" val="52376839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B59A599-32B3-4326-BACB-9BB286CA23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it-IT" dirty="0"/>
              <a:t>3- Data Evaluation and </a:t>
            </a:r>
            <a:r>
              <a:rPr lang="it-IT" dirty="0" err="1"/>
              <a:t>Potential</a:t>
            </a:r>
            <a:r>
              <a:rPr lang="it-IT" dirty="0"/>
              <a:t> Analysis</a:t>
            </a:r>
            <a:br>
              <a:rPr lang="it-IT" dirty="0"/>
            </a:br>
            <a:r>
              <a:rPr lang="it-IT" dirty="0"/>
              <a:t>8 Information Quality </a:t>
            </a:r>
            <a:r>
              <a:rPr lang="it-IT" dirty="0" err="1"/>
              <a:t>Dimensions</a:t>
            </a:r>
            <a:endParaRPr lang="en-US" dirty="0"/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C1905B3F-F6B3-4917-94A4-7993A4B802A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ln>
            <a:solidFill>
              <a:schemeClr val="tx1"/>
            </a:solidFill>
          </a:ln>
        </p:spPr>
        <p:txBody>
          <a:bodyPr/>
          <a:lstStyle/>
          <a:p>
            <a:r>
              <a:rPr lang="it-IT" dirty="0"/>
              <a:t>5) CHRONOLOGY OF DATA AND GOAL</a:t>
            </a:r>
            <a:endParaRPr lang="en-US" dirty="0"/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AE08BF50-A84C-4F39-BE4E-8BBA02B1367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ln>
            <a:solidFill>
              <a:schemeClr val="tx1"/>
            </a:solidFill>
            <a:prstDash val="dash"/>
          </a:ln>
        </p:spPr>
        <p:txBody>
          <a:bodyPr/>
          <a:lstStyle/>
          <a:p>
            <a:pPr>
              <a:buFont typeface="Wingdings" panose="05000000000000000000" pitchFamily="2" charset="2"/>
              <a:buChar char="Ø"/>
            </a:pPr>
            <a:r>
              <a:rPr lang="it-IT" dirty="0"/>
              <a:t>Goal </a:t>
            </a:r>
            <a:r>
              <a:rPr lang="it-IT" dirty="0" err="1"/>
              <a:t>is</a:t>
            </a:r>
            <a:r>
              <a:rPr lang="it-IT" dirty="0"/>
              <a:t> </a:t>
            </a:r>
            <a:r>
              <a:rPr lang="it-IT" dirty="0" err="1"/>
              <a:t>clear</a:t>
            </a:r>
            <a:r>
              <a:rPr lang="it-IT" dirty="0"/>
              <a:t>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it-IT" dirty="0" err="1"/>
              <a:t>Retrospecitive</a:t>
            </a:r>
            <a:endParaRPr lang="it-IT" dirty="0"/>
          </a:p>
          <a:p>
            <a:pPr>
              <a:buFont typeface="Wingdings" panose="05000000000000000000" pitchFamily="2" charset="2"/>
              <a:buChar char="Ø"/>
            </a:pPr>
            <a:r>
              <a:rPr lang="it-IT" dirty="0"/>
              <a:t>Ex-post </a:t>
            </a:r>
            <a:r>
              <a:rPr lang="it-IT" dirty="0" err="1"/>
              <a:t>availabilty</a:t>
            </a:r>
            <a:r>
              <a:rPr lang="it-IT" dirty="0"/>
              <a:t> </a:t>
            </a:r>
            <a:endParaRPr lang="en-US" dirty="0"/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34BD30A6-AA81-41A6-8AA3-31F32AA2F08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ln>
            <a:solidFill>
              <a:schemeClr val="tx1"/>
            </a:solidFill>
          </a:ln>
        </p:spPr>
        <p:txBody>
          <a:bodyPr/>
          <a:lstStyle/>
          <a:p>
            <a:r>
              <a:rPr lang="it-IT" dirty="0"/>
              <a:t>6) GENERALIZABILITY</a:t>
            </a:r>
            <a:endParaRPr lang="en-US" dirty="0"/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D7A855FF-C3D9-4E75-977C-861CE04ED4D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ln>
            <a:solidFill>
              <a:schemeClr val="tx1"/>
            </a:solidFill>
            <a:prstDash val="dash"/>
          </a:ln>
        </p:spPr>
        <p:txBody>
          <a:bodyPr/>
          <a:lstStyle/>
          <a:p>
            <a:pPr>
              <a:buFont typeface="Wingdings" panose="05000000000000000000" pitchFamily="2" charset="2"/>
              <a:buChar char="Ø"/>
            </a:pPr>
            <a:r>
              <a:rPr lang="it-IT" dirty="0" err="1"/>
              <a:t>Only</a:t>
            </a:r>
            <a:r>
              <a:rPr lang="it-IT" dirty="0"/>
              <a:t> </a:t>
            </a:r>
            <a:r>
              <a:rPr lang="it-IT" dirty="0" err="1"/>
              <a:t>applicable</a:t>
            </a:r>
            <a:r>
              <a:rPr lang="it-IT" dirty="0"/>
              <a:t> to Northern Virginia, </a:t>
            </a:r>
            <a:r>
              <a:rPr lang="it-IT" dirty="0" err="1"/>
              <a:t>because</a:t>
            </a:r>
            <a:r>
              <a:rPr lang="it-IT" dirty="0"/>
              <a:t> </a:t>
            </a:r>
            <a:r>
              <a:rPr lang="it-IT" dirty="0" err="1"/>
              <a:t>here</a:t>
            </a:r>
            <a:r>
              <a:rPr lang="it-IT" dirty="0"/>
              <a:t> </a:t>
            </a:r>
            <a:r>
              <a:rPr lang="it-IT" dirty="0" err="1"/>
              <a:t>there</a:t>
            </a:r>
            <a:r>
              <a:rPr lang="it-IT" dirty="0"/>
              <a:t> are more data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B9C31DE4-B054-48B7-93B0-0022E9AFC9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E6D68-ED45-459A-AB11-63F9345D7002}" type="slidenum">
              <a:rPr lang="en-US" smtClean="0"/>
              <a:t>5</a:t>
            </a:fld>
            <a:endParaRPr lang="en-US"/>
          </a:p>
        </p:txBody>
      </p:sp>
      <p:sp>
        <p:nvSpPr>
          <p:cNvPr id="8" name="Ovale 7">
            <a:extLst>
              <a:ext uri="{FF2B5EF4-FFF2-40B4-BE49-F238E27FC236}">
                <a16:creationId xmlns:a16="http://schemas.microsoft.com/office/drawing/2014/main" id="{478F0EE0-149E-4470-805E-0E340B2442F2}"/>
              </a:ext>
            </a:extLst>
          </p:cNvPr>
          <p:cNvSpPr/>
          <p:nvPr/>
        </p:nvSpPr>
        <p:spPr>
          <a:xfrm>
            <a:off x="3910819" y="4768949"/>
            <a:ext cx="2053883" cy="1392702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8800" dirty="0"/>
              <a:t>4</a:t>
            </a:r>
            <a:endParaRPr lang="en-US" sz="8800" dirty="0"/>
          </a:p>
        </p:txBody>
      </p:sp>
      <p:sp>
        <p:nvSpPr>
          <p:cNvPr id="9" name="Ovale 8">
            <a:extLst>
              <a:ext uri="{FF2B5EF4-FFF2-40B4-BE49-F238E27FC236}">
                <a16:creationId xmlns:a16="http://schemas.microsoft.com/office/drawing/2014/main" id="{BE7AB9DC-9BE7-45E6-98C4-4B19241ED598}"/>
              </a:ext>
            </a:extLst>
          </p:cNvPr>
          <p:cNvSpPr/>
          <p:nvPr/>
        </p:nvSpPr>
        <p:spPr>
          <a:xfrm>
            <a:off x="9270613" y="4768949"/>
            <a:ext cx="2053883" cy="1392702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8800" dirty="0"/>
              <a:t>3</a:t>
            </a:r>
            <a:endParaRPr lang="en-US" sz="8800" dirty="0"/>
          </a:p>
        </p:txBody>
      </p:sp>
    </p:spTree>
    <p:extLst>
      <p:ext uri="{BB962C8B-B14F-4D97-AF65-F5344CB8AC3E}">
        <p14:creationId xmlns:p14="http://schemas.microsoft.com/office/powerpoint/2010/main" val="301255831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B59A599-32B3-4326-BACB-9BB286CA23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it-IT" dirty="0"/>
              <a:t>4- Data Evaluation and </a:t>
            </a:r>
            <a:r>
              <a:rPr lang="it-IT" dirty="0" err="1"/>
              <a:t>Potential</a:t>
            </a:r>
            <a:r>
              <a:rPr lang="it-IT" dirty="0"/>
              <a:t> Analysis</a:t>
            </a:r>
            <a:br>
              <a:rPr lang="it-IT" dirty="0"/>
            </a:br>
            <a:r>
              <a:rPr lang="it-IT" dirty="0"/>
              <a:t>8 Information Quality </a:t>
            </a:r>
            <a:r>
              <a:rPr lang="it-IT" dirty="0" err="1"/>
              <a:t>Dimensions</a:t>
            </a:r>
            <a:endParaRPr lang="en-US" dirty="0"/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C1905B3F-F6B3-4917-94A4-7993A4B802A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ln>
            <a:solidFill>
              <a:schemeClr val="tx1"/>
            </a:solidFill>
          </a:ln>
        </p:spPr>
        <p:txBody>
          <a:bodyPr/>
          <a:lstStyle/>
          <a:p>
            <a:r>
              <a:rPr lang="it-IT" dirty="0"/>
              <a:t>7) OPERATIONALIZATION</a:t>
            </a:r>
            <a:endParaRPr lang="en-US" dirty="0"/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AE08BF50-A84C-4F39-BE4E-8BBA02B1367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ln>
            <a:solidFill>
              <a:schemeClr val="tx1"/>
            </a:solidFill>
            <a:prstDash val="dash"/>
          </a:ln>
        </p:spPr>
        <p:txBody>
          <a:bodyPr/>
          <a:lstStyle/>
          <a:p>
            <a:pPr>
              <a:buFont typeface="Wingdings" panose="05000000000000000000" pitchFamily="2" charset="2"/>
              <a:buChar char="Ø"/>
            </a:pPr>
            <a:r>
              <a:rPr lang="it-IT" dirty="0" err="1"/>
              <a:t>Not</a:t>
            </a:r>
            <a:r>
              <a:rPr lang="it-IT" dirty="0"/>
              <a:t> </a:t>
            </a:r>
            <a:r>
              <a:rPr lang="it-IT" dirty="0" err="1"/>
              <a:t>clear</a:t>
            </a:r>
            <a:r>
              <a:rPr lang="it-IT" dirty="0"/>
              <a:t> </a:t>
            </a:r>
            <a:r>
              <a:rPr lang="it-IT" dirty="0" err="1"/>
              <a:t>how</a:t>
            </a:r>
            <a:r>
              <a:rPr lang="it-IT" dirty="0"/>
              <a:t> </a:t>
            </a:r>
            <a:r>
              <a:rPr lang="it-IT" dirty="0" err="1"/>
              <a:t>this</a:t>
            </a:r>
            <a:r>
              <a:rPr lang="it-IT" dirty="0"/>
              <a:t> </a:t>
            </a:r>
            <a:r>
              <a:rPr lang="it-IT" dirty="0" err="1"/>
              <a:t>evalaution</a:t>
            </a:r>
            <a:r>
              <a:rPr lang="it-IT" dirty="0"/>
              <a:t> </a:t>
            </a:r>
            <a:r>
              <a:rPr lang="it-IT" dirty="0" err="1"/>
              <a:t>could</a:t>
            </a:r>
            <a:r>
              <a:rPr lang="it-IT" dirty="0"/>
              <a:t> be </a:t>
            </a:r>
            <a:r>
              <a:rPr lang="it-IT" dirty="0" err="1"/>
              <a:t>included</a:t>
            </a:r>
            <a:r>
              <a:rPr lang="it-IT" dirty="0"/>
              <a:t> in </a:t>
            </a:r>
            <a:r>
              <a:rPr lang="it-IT" dirty="0" err="1"/>
              <a:t>decision</a:t>
            </a:r>
            <a:r>
              <a:rPr lang="it-IT" dirty="0"/>
              <a:t> making </a:t>
            </a:r>
            <a:r>
              <a:rPr lang="it-IT" dirty="0" err="1"/>
              <a:t>process</a:t>
            </a:r>
            <a:endParaRPr lang="en-US" dirty="0"/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34BD30A6-AA81-41A6-8AA3-31F32AA2F08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ln>
            <a:solidFill>
              <a:schemeClr val="tx1"/>
            </a:solidFill>
          </a:ln>
        </p:spPr>
        <p:txBody>
          <a:bodyPr/>
          <a:lstStyle/>
          <a:p>
            <a:r>
              <a:rPr lang="it-IT" dirty="0"/>
              <a:t>8) COMMUNICATION</a:t>
            </a:r>
            <a:endParaRPr lang="en-US" dirty="0"/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D7A855FF-C3D9-4E75-977C-861CE04ED4D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ln>
            <a:solidFill>
              <a:schemeClr val="tx1"/>
            </a:solidFill>
            <a:prstDash val="dash"/>
          </a:ln>
        </p:spPr>
        <p:txBody>
          <a:bodyPr/>
          <a:lstStyle/>
          <a:p>
            <a:pPr>
              <a:buFont typeface="Wingdings" panose="05000000000000000000" pitchFamily="2" charset="2"/>
              <a:buChar char="Ø"/>
            </a:pPr>
            <a:r>
              <a:rPr lang="it-IT" dirty="0" err="1"/>
              <a:t>Additional</a:t>
            </a:r>
            <a:r>
              <a:rPr lang="it-IT" dirty="0"/>
              <a:t> </a:t>
            </a:r>
            <a:r>
              <a:rPr lang="it-IT" dirty="0" err="1"/>
              <a:t>presentation</a:t>
            </a:r>
            <a:r>
              <a:rPr lang="it-IT" dirty="0"/>
              <a:t> </a:t>
            </a:r>
            <a:r>
              <a:rPr lang="it-IT" dirty="0" err="1"/>
              <a:t>is</a:t>
            </a:r>
            <a:r>
              <a:rPr lang="it-IT" dirty="0"/>
              <a:t> </a:t>
            </a:r>
            <a:r>
              <a:rPr lang="it-IT" dirty="0" err="1"/>
              <a:t>included</a:t>
            </a:r>
            <a:r>
              <a:rPr lang="it-IT" dirty="0"/>
              <a:t> </a:t>
            </a:r>
            <a:r>
              <a:rPr lang="it-IT" dirty="0" err="1"/>
              <a:t>which</a:t>
            </a:r>
            <a:r>
              <a:rPr lang="it-IT" dirty="0"/>
              <a:t> </a:t>
            </a:r>
            <a:r>
              <a:rPr lang="it-IT" dirty="0" err="1"/>
              <a:t>summarise</a:t>
            </a:r>
            <a:r>
              <a:rPr lang="it-IT" dirty="0"/>
              <a:t> on high </a:t>
            </a:r>
            <a:r>
              <a:rPr lang="it-IT" dirty="0" err="1"/>
              <a:t>level</a:t>
            </a:r>
            <a:r>
              <a:rPr lang="it-IT" dirty="0"/>
              <a:t> the </a:t>
            </a:r>
            <a:r>
              <a:rPr lang="it-IT" dirty="0" err="1"/>
              <a:t>findings</a:t>
            </a:r>
            <a:endParaRPr lang="en-US" dirty="0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B9C31DE4-B054-48B7-93B0-0022E9AFC9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E6D68-ED45-459A-AB11-63F9345D7002}" type="slidenum">
              <a:rPr lang="en-US" smtClean="0"/>
              <a:t>6</a:t>
            </a:fld>
            <a:endParaRPr lang="en-US"/>
          </a:p>
        </p:txBody>
      </p:sp>
      <p:sp>
        <p:nvSpPr>
          <p:cNvPr id="8" name="Ovale 7">
            <a:extLst>
              <a:ext uri="{FF2B5EF4-FFF2-40B4-BE49-F238E27FC236}">
                <a16:creationId xmlns:a16="http://schemas.microsoft.com/office/drawing/2014/main" id="{4F72CE91-A2A7-48C2-AA97-54357C433061}"/>
              </a:ext>
            </a:extLst>
          </p:cNvPr>
          <p:cNvSpPr/>
          <p:nvPr/>
        </p:nvSpPr>
        <p:spPr>
          <a:xfrm>
            <a:off x="3910819" y="4768949"/>
            <a:ext cx="2053883" cy="1392702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8800" dirty="0"/>
              <a:t>3</a:t>
            </a:r>
            <a:endParaRPr lang="en-US" sz="8800" dirty="0"/>
          </a:p>
        </p:txBody>
      </p:sp>
      <p:sp>
        <p:nvSpPr>
          <p:cNvPr id="9" name="Ovale 8">
            <a:extLst>
              <a:ext uri="{FF2B5EF4-FFF2-40B4-BE49-F238E27FC236}">
                <a16:creationId xmlns:a16="http://schemas.microsoft.com/office/drawing/2014/main" id="{670C483F-6EFD-475F-8950-07893875F4AD}"/>
              </a:ext>
            </a:extLst>
          </p:cNvPr>
          <p:cNvSpPr/>
          <p:nvPr/>
        </p:nvSpPr>
        <p:spPr>
          <a:xfrm>
            <a:off x="9268265" y="4766603"/>
            <a:ext cx="2053883" cy="1392702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8800" dirty="0"/>
              <a:t>4</a:t>
            </a:r>
            <a:endParaRPr lang="en-US" sz="8800" dirty="0"/>
          </a:p>
        </p:txBody>
      </p:sp>
    </p:spTree>
    <p:extLst>
      <p:ext uri="{BB962C8B-B14F-4D97-AF65-F5344CB8AC3E}">
        <p14:creationId xmlns:p14="http://schemas.microsoft.com/office/powerpoint/2010/main" val="386102268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numero diapositiva 1">
            <a:extLst>
              <a:ext uri="{FF2B5EF4-FFF2-40B4-BE49-F238E27FC236}">
                <a16:creationId xmlns:a16="http://schemas.microsoft.com/office/drawing/2014/main" id="{9FDE8C85-1AF5-42AC-945E-7F17B80E51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E6D68-ED45-459A-AB11-63F9345D7002}" type="slidenum">
              <a:rPr lang="en-US" smtClean="0"/>
              <a:t>7</a:t>
            </a:fld>
            <a:endParaRPr lang="en-US"/>
          </a:p>
        </p:txBody>
      </p:sp>
      <p:pic>
        <p:nvPicPr>
          <p:cNvPr id="4" name="Immagine 3" descr="Immagine che contiene screenshot&#10;&#10;Descrizione generata automaticamente">
            <a:extLst>
              <a:ext uri="{FF2B5EF4-FFF2-40B4-BE49-F238E27FC236}">
                <a16:creationId xmlns:a16="http://schemas.microsoft.com/office/drawing/2014/main" id="{F0C0DA00-2023-4975-92F7-8408B2E286F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8572" y="696723"/>
            <a:ext cx="7815533" cy="5234736"/>
          </a:xfrm>
          <a:prstGeom prst="rect">
            <a:avLst/>
          </a:prstGeom>
        </p:spPr>
      </p:pic>
      <p:sp>
        <p:nvSpPr>
          <p:cNvPr id="5" name="CasellaDiTesto 4">
            <a:extLst>
              <a:ext uri="{FF2B5EF4-FFF2-40B4-BE49-F238E27FC236}">
                <a16:creationId xmlns:a16="http://schemas.microsoft.com/office/drawing/2014/main" id="{D27A54B0-A6F6-4C8C-8738-B99DC4606842}"/>
              </a:ext>
            </a:extLst>
          </p:cNvPr>
          <p:cNvSpPr txBox="1"/>
          <p:nvPr/>
        </p:nvSpPr>
        <p:spPr>
          <a:xfrm>
            <a:off x="8998857" y="1262743"/>
            <a:ext cx="256902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4400" b="1" dirty="0"/>
              <a:t>IQ= 58,5%</a:t>
            </a:r>
            <a:endParaRPr lang="en-US" sz="2400" b="1" dirty="0"/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03D576B6-CFA2-43E8-A310-FF8A2CC994A7}"/>
              </a:ext>
            </a:extLst>
          </p:cNvPr>
          <p:cNvSpPr txBox="1"/>
          <p:nvPr/>
        </p:nvSpPr>
        <p:spPr>
          <a:xfrm>
            <a:off x="1045029" y="5902431"/>
            <a:ext cx="313508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/>
              <a:t>Table </a:t>
            </a:r>
            <a:r>
              <a:rPr lang="it-IT" sz="1400" dirty="0"/>
              <a:t>1- </a:t>
            </a:r>
            <a:r>
              <a:rPr lang="it-IT" sz="1400" dirty="0" err="1"/>
              <a:t>InfoQ</a:t>
            </a:r>
            <a:r>
              <a:rPr lang="it-IT" sz="1400" dirty="0"/>
              <a:t>-JMP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3386399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872</TotalTime>
  <Words>290</Words>
  <Application>Microsoft Office PowerPoint</Application>
  <PresentationFormat>Widescreen</PresentationFormat>
  <Paragraphs>50</Paragraphs>
  <Slides>7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4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7</vt:i4>
      </vt:variant>
    </vt:vector>
  </HeadingPairs>
  <TitlesOfParts>
    <vt:vector size="12" baseType="lpstr">
      <vt:lpstr>Arial</vt:lpstr>
      <vt:lpstr>Calibri</vt:lpstr>
      <vt:lpstr>Calibri Light</vt:lpstr>
      <vt:lpstr>Wingdings</vt:lpstr>
      <vt:lpstr>Tema di Office</vt:lpstr>
      <vt:lpstr>PREDICTING  ZILLOW’S ZESTIMATE  ACCURACY</vt:lpstr>
      <vt:lpstr>Presentazione standard di PowerPoint</vt:lpstr>
      <vt:lpstr>1- Data Evaluation and Potential Analysis 8 Information Quality Dimensions</vt:lpstr>
      <vt:lpstr>2- Data Evaluation and Potential Analysis 8 Information Quality Dimensions</vt:lpstr>
      <vt:lpstr>3- Data Evaluation and Potential Analysis 8 Information Quality Dimensions</vt:lpstr>
      <vt:lpstr>4- Data Evaluation and Potential Analysis 8 Information Quality Dimensions</vt:lpstr>
      <vt:lpstr>Presentazione standard di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PREDICTING  ZILLOW’S ZESTIMATE  ACCURACY</dc:title>
  <dc:creator>Thomas Leni</dc:creator>
  <cp:lastModifiedBy>Thomas Leni</cp:lastModifiedBy>
  <cp:revision>12</cp:revision>
  <dcterms:created xsi:type="dcterms:W3CDTF">2020-01-27T17:46:46Z</dcterms:created>
  <dcterms:modified xsi:type="dcterms:W3CDTF">2020-01-28T08:19:41Z</dcterms:modified>
</cp:coreProperties>
</file>